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</p:sldIdLst>
  <p:sldSz cx="9144000" cy="6858000" type="screen4x3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106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l-PL" smtClean="0"/>
              <a:t>Kliknij, aby edytować styl wzorca podtytułu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B0B56-7CB6-46C0-9679-DC9E4FAB8E0F}" type="datetimeFigureOut">
              <a:rPr lang="pl-PL" smtClean="0"/>
              <a:t>2010-05-04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EAD177-6183-4A6C-B049-92CBA05A86FA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B0B56-7CB6-46C0-9679-DC9E4FAB8E0F}" type="datetimeFigureOut">
              <a:rPr lang="pl-PL" smtClean="0"/>
              <a:t>2010-05-04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EAD177-6183-4A6C-B049-92CBA05A86FA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B0B56-7CB6-46C0-9679-DC9E4FAB8E0F}" type="datetimeFigureOut">
              <a:rPr lang="pl-PL" smtClean="0"/>
              <a:t>2010-05-04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EAD177-6183-4A6C-B049-92CBA05A86FA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B0B56-7CB6-46C0-9679-DC9E4FAB8E0F}" type="datetimeFigureOut">
              <a:rPr lang="pl-PL" smtClean="0"/>
              <a:t>2010-05-04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EAD177-6183-4A6C-B049-92CBA05A86FA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B0B56-7CB6-46C0-9679-DC9E4FAB8E0F}" type="datetimeFigureOut">
              <a:rPr lang="pl-PL" smtClean="0"/>
              <a:t>2010-05-04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EAD177-6183-4A6C-B049-92CBA05A86FA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B0B56-7CB6-46C0-9679-DC9E4FAB8E0F}" type="datetimeFigureOut">
              <a:rPr lang="pl-PL" smtClean="0"/>
              <a:t>2010-05-04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EAD177-6183-4A6C-B049-92CBA05A86FA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B0B56-7CB6-46C0-9679-DC9E4FAB8E0F}" type="datetimeFigureOut">
              <a:rPr lang="pl-PL" smtClean="0"/>
              <a:t>2010-05-04</a:t>
            </a:fld>
            <a:endParaRPr lang="pl-PL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EAD177-6183-4A6C-B049-92CBA05A86FA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B0B56-7CB6-46C0-9679-DC9E4FAB8E0F}" type="datetimeFigureOut">
              <a:rPr lang="pl-PL" smtClean="0"/>
              <a:t>2010-05-04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EAD177-6183-4A6C-B049-92CBA05A86FA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B0B56-7CB6-46C0-9679-DC9E4FAB8E0F}" type="datetimeFigureOut">
              <a:rPr lang="pl-PL" smtClean="0"/>
              <a:t>2010-05-04</a:t>
            </a:fld>
            <a:endParaRPr lang="pl-PL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EAD177-6183-4A6C-B049-92CBA05A86FA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B0B56-7CB6-46C0-9679-DC9E4FAB8E0F}" type="datetimeFigureOut">
              <a:rPr lang="pl-PL" smtClean="0"/>
              <a:t>2010-05-04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EAD177-6183-4A6C-B049-92CBA05A86FA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B0B56-7CB6-46C0-9679-DC9E4FAB8E0F}" type="datetimeFigureOut">
              <a:rPr lang="pl-PL" smtClean="0"/>
              <a:t>2010-05-04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EAD177-6183-4A6C-B049-92CBA05A86FA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84000">
              <a:srgbClr val="CC3399">
                <a:alpha val="76000"/>
              </a:srgbClr>
            </a:gs>
            <a:gs pos="48000">
              <a:srgbClr val="CC0099">
                <a:alpha val="66000"/>
              </a:srgb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2B0B56-7CB6-46C0-9679-DC9E4FAB8E0F}" type="datetimeFigureOut">
              <a:rPr lang="pl-PL" smtClean="0"/>
              <a:t>2010-05-04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EAD177-6183-4A6C-B049-92CBA05A86FA}" type="slidenum">
              <a:rPr lang="pl-PL" smtClean="0"/>
              <a:t>‹#›</a:t>
            </a:fld>
            <a:endParaRPr lang="pl-P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hyperlink" Target="http://www.panoramio.com/photo/2618159" TargetMode="External"/><Relationship Id="rId7" Type="http://schemas.openxmlformats.org/officeDocument/2006/relationships/hyperlink" Target="http://www.panoramio.com/photo/6244935" TargetMode="Externa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.jpeg"/><Relationship Id="rId5" Type="http://schemas.openxmlformats.org/officeDocument/2006/relationships/hyperlink" Target="http://www.panoramio.com/photo/689859" TargetMode="External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rostokąt 3"/>
          <p:cNvSpPr/>
          <p:nvPr/>
        </p:nvSpPr>
        <p:spPr>
          <a:xfrm>
            <a:off x="142844" y="1857364"/>
            <a:ext cx="8858312" cy="3071834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Wave1">
              <a:avLst/>
            </a:prstTxWarp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pl-PL" sz="8000" b="1" dirty="0" smtClean="0">
                <a:ln/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Kościół jako zabytek</a:t>
            </a:r>
            <a:endParaRPr lang="pl-PL" sz="8000" b="1" cap="none" spc="0" dirty="0">
              <a:ln/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571604" y="428604"/>
            <a:ext cx="5500726" cy="571504"/>
          </a:xfrm>
        </p:spPr>
        <p:txBody>
          <a:bodyPr>
            <a:noAutofit/>
          </a:bodyPr>
          <a:lstStyle/>
          <a:p>
            <a:r>
              <a:rPr lang="pl-PL" sz="8000" b="1" i="1" spc="300" dirty="0" smtClean="0">
                <a:solidFill>
                  <a:srgbClr val="FF99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ench Script MT" pitchFamily="66" charset="0"/>
              </a:rPr>
              <a:t>Ołtarze boczne </a:t>
            </a:r>
            <a:r>
              <a:rPr lang="pl-PL" sz="4000" b="1" i="1" spc="300" dirty="0" smtClean="0">
                <a:solidFill>
                  <a:srgbClr val="FF99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ench Script MT" pitchFamily="66" charset="0"/>
              </a:rPr>
              <a:t>za filarem lewym i prawym </a:t>
            </a:r>
            <a:endParaRPr lang="pl-PL" sz="4000" b="1" i="1" spc="300" dirty="0">
              <a:solidFill>
                <a:srgbClr val="FF99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French Script MT" pitchFamily="66" charset="0"/>
            </a:endParaRPr>
          </a:p>
        </p:txBody>
      </p:sp>
      <p:pic>
        <p:nvPicPr>
          <p:cNvPr id="5" name="Symbol zastępczy zawartości 4" descr="IMG_5550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 rot="5400000">
            <a:off x="-44681" y="2259203"/>
            <a:ext cx="4929224" cy="36969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Symbol zastępczy zawartości 5" descr="IMG_5554.JPG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lum bright="10000" contrast="20000"/>
          </a:blip>
          <a:stretch>
            <a:fillRect/>
          </a:stretch>
        </p:blipFill>
        <p:spPr>
          <a:xfrm rot="5400000">
            <a:off x="4345779" y="2369336"/>
            <a:ext cx="4667283" cy="35004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rostokąt 1"/>
          <p:cNvSpPr/>
          <p:nvPr/>
        </p:nvSpPr>
        <p:spPr>
          <a:xfrm>
            <a:off x="428596" y="214290"/>
            <a:ext cx="828677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l-PL" dirty="0" smtClean="0"/>
              <a:t>Przestrzeń kościoła zorganizowana jest na zasadzie układu halowego. Do prezbiterium, dwu przęseł, zamkniętego siedmioma bokami dwunastoboku, przytyka od zachodu zakrystia, której mury zachodniego przęsła są podstawą siedmiokondygnacyjnej wieży.</a:t>
            </a:r>
            <a:endParaRPr lang="pl-PL" dirty="0"/>
          </a:p>
        </p:txBody>
      </p:sp>
      <p:pic>
        <p:nvPicPr>
          <p:cNvPr id="4" name="Obraz 3" descr="IMG_5589.JPG"/>
          <p:cNvPicPr>
            <a:picLocks noChangeAspect="1"/>
          </p:cNvPicPr>
          <p:nvPr/>
        </p:nvPicPr>
        <p:blipFill>
          <a:blip r:embed="rId2" cstate="print">
            <a:lum bright="20000" contrast="20000"/>
          </a:blip>
          <a:stretch>
            <a:fillRect/>
          </a:stretch>
        </p:blipFill>
        <p:spPr>
          <a:xfrm>
            <a:off x="5643570" y="1500174"/>
            <a:ext cx="3048022" cy="22860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2" name="Picture 2" descr="\\SBS2008\redirected$\nauczyciel060n\Pulpit\ołtarz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10" y="1285860"/>
            <a:ext cx="4286279" cy="5339598"/>
          </a:xfrm>
          <a:prstGeom prst="rect">
            <a:avLst/>
          </a:prstGeom>
          <a:noFill/>
        </p:spPr>
      </p:pic>
      <p:sp>
        <p:nvSpPr>
          <p:cNvPr id="7" name="Prostokąt 6"/>
          <p:cNvSpPr/>
          <p:nvPr/>
        </p:nvSpPr>
        <p:spPr>
          <a:xfrm>
            <a:off x="5072066" y="4357694"/>
            <a:ext cx="378621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l-PL" dirty="0" smtClean="0"/>
              <a:t>Cennymi przykładami sztuki gotyckiej w paczkowskiej farze są niewątpliwie sklepienia. Można tu spotkać trzy rodzaje rozwiązań sklepieniowych: trójpodporowe, sieciowe i gwiaździste. </a:t>
            </a:r>
            <a:endParaRPr lang="pl-PL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E:\I wycieczka\IMG_557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3071810"/>
            <a:ext cx="4778380" cy="3583786"/>
          </a:xfrm>
          <a:prstGeom prst="rect">
            <a:avLst/>
          </a:prstGeom>
          <a:noFill/>
        </p:spPr>
      </p:pic>
      <p:pic>
        <p:nvPicPr>
          <p:cNvPr id="6147" name="Picture 3" descr="E:\I wycieczka\IMG_557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5635636" y="3633388"/>
            <a:ext cx="3349620" cy="2512215"/>
          </a:xfrm>
          <a:prstGeom prst="rect">
            <a:avLst/>
          </a:prstGeom>
          <a:noFill/>
        </p:spPr>
      </p:pic>
      <p:sp>
        <p:nvSpPr>
          <p:cNvPr id="4" name="Prostokąt 3"/>
          <p:cNvSpPr/>
          <p:nvPr/>
        </p:nvSpPr>
        <p:spPr>
          <a:xfrm>
            <a:off x="928662" y="1000108"/>
            <a:ext cx="3357779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pl-PL" sz="66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Zakrystia</a:t>
            </a:r>
            <a:endParaRPr lang="pl-PL" sz="66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6148" name="Picture 4" descr="E:\I wycieczka\IMG_558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72066" y="500042"/>
            <a:ext cx="3111493" cy="233362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Obraz 7" descr="Bez tytułu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00562" y="714356"/>
            <a:ext cx="4286279" cy="50234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Obraz 8" descr="IMG_5574.JPG"/>
          <p:cNvPicPr>
            <a:picLocks noChangeAspect="1"/>
          </p:cNvPicPr>
          <p:nvPr/>
        </p:nvPicPr>
        <p:blipFill>
          <a:blip r:embed="rId3" cstate="print">
            <a:lum bright="40000" contrast="40000"/>
          </a:blip>
          <a:stretch>
            <a:fillRect/>
          </a:stretch>
        </p:blipFill>
        <p:spPr>
          <a:xfrm rot="5400000">
            <a:off x="857224" y="4000504"/>
            <a:ext cx="2857520" cy="2143140"/>
          </a:xfrm>
          <a:prstGeom prst="rect">
            <a:avLst/>
          </a:prstGeom>
          <a:ln>
            <a:noFill/>
          </a:ln>
          <a:effectLst>
            <a:glow rad="101600">
              <a:schemeClr val="accent3">
                <a:satMod val="175000"/>
                <a:alpha val="40000"/>
              </a:schemeClr>
            </a:glow>
            <a:outerShdw blurRad="50800" dist="38100" algn="l" rotWithShape="0">
              <a:prstClr val="black">
                <a:alpha val="40000"/>
              </a:prstClr>
            </a:outerShdw>
            <a:softEdge rad="12700"/>
          </a:effectLst>
          <a:scene3d>
            <a:camera prst="orthographicFront"/>
            <a:lightRig rig="threePt" dir="t"/>
          </a:scene3d>
          <a:sp3d>
            <a:bevelT/>
          </a:sp3d>
        </p:spPr>
      </p:pic>
      <p:sp>
        <p:nvSpPr>
          <p:cNvPr id="10" name="pole tekstowe 9"/>
          <p:cNvSpPr txBox="1"/>
          <p:nvPr/>
        </p:nvSpPr>
        <p:spPr>
          <a:xfrm>
            <a:off x="642910" y="1071546"/>
            <a:ext cx="328614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800" dirty="0" smtClean="0"/>
              <a:t>Kaplica Maltitzów      i Matki Boskiej Częstochowskiej powstała ok. 1446 r.</a:t>
            </a:r>
            <a:endParaRPr lang="pl-PL" sz="2800" dirty="0"/>
          </a:p>
        </p:txBody>
      </p:sp>
      <p:sp>
        <p:nvSpPr>
          <p:cNvPr id="11" name="pole tekstowe 10"/>
          <p:cNvSpPr txBox="1"/>
          <p:nvPr/>
        </p:nvSpPr>
        <p:spPr>
          <a:xfrm>
            <a:off x="5643570" y="5929330"/>
            <a:ext cx="22145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800" dirty="0" smtClean="0"/>
              <a:t>Ołtarz Pasji</a:t>
            </a:r>
            <a:endParaRPr lang="pl-PL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E:\I wycieczka\IMG_556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4587878" y="2341552"/>
            <a:ext cx="3873499" cy="2905124"/>
          </a:xfrm>
          <a:prstGeom prst="rect">
            <a:avLst/>
          </a:prstGeom>
          <a:noFill/>
        </p:spPr>
      </p:pic>
      <p:pic>
        <p:nvPicPr>
          <p:cNvPr id="7171" name="Picture 3" descr="E:\I wycieczka\IMG_556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301598" y="2341552"/>
            <a:ext cx="3873499" cy="2905124"/>
          </a:xfrm>
          <a:prstGeom prst="rect">
            <a:avLst/>
          </a:prstGeom>
          <a:noFill/>
        </p:spPr>
      </p:pic>
      <p:sp>
        <p:nvSpPr>
          <p:cNvPr id="4" name="Prostokąt 3"/>
          <p:cNvSpPr/>
          <p:nvPr/>
        </p:nvSpPr>
        <p:spPr>
          <a:xfrm>
            <a:off x="0" y="142852"/>
            <a:ext cx="91440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l-PL" dirty="0" smtClean="0"/>
              <a:t>Z okazałymi formami architektury gotyckiej harmonizowało niegdyś wyposażenie kościoła           w liczne ołtarze. Z wizytacji biskupich wiadome jest, że w końcu XIV w. było ich dziesięć, w wieku XV i XVI – dwanaście. Jedyną pozostałością tego lekkomyślnie roztrwonionego zespołu rzeźby       i malarstwa są dziś dwie figury: św. Wawrzyńca i Madonny z Dzieciątkiem, na koronie której widnieje data 1496 r. Rzeźby te najprawdopodobniej pochodzą ze szkoły Wita Stwosza.</a:t>
            </a:r>
            <a:endParaRPr lang="pl-PL" dirty="0"/>
          </a:p>
        </p:txBody>
      </p:sp>
      <p:sp>
        <p:nvSpPr>
          <p:cNvPr id="6" name="pole tekstowe 5"/>
          <p:cNvSpPr txBox="1"/>
          <p:nvPr/>
        </p:nvSpPr>
        <p:spPr>
          <a:xfrm>
            <a:off x="642910" y="5929330"/>
            <a:ext cx="32147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 smtClean="0"/>
              <a:t>Madonna z dzieciątkiem</a:t>
            </a:r>
            <a:endParaRPr lang="pl-PL" dirty="0"/>
          </a:p>
        </p:txBody>
      </p:sp>
      <p:sp>
        <p:nvSpPr>
          <p:cNvPr id="7" name="pole tekstowe 6"/>
          <p:cNvSpPr txBox="1"/>
          <p:nvPr/>
        </p:nvSpPr>
        <p:spPr>
          <a:xfrm>
            <a:off x="5500694" y="5929330"/>
            <a:ext cx="31432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 smtClean="0"/>
              <a:t>Św. Wawrzyniec</a:t>
            </a:r>
            <a:endParaRPr lang="pl-PL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E:\I wycieczka\IMG_553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3413120" y="1158856"/>
            <a:ext cx="5842016" cy="4381512"/>
          </a:xfrm>
          <a:prstGeom prst="rect">
            <a:avLst/>
          </a:prstGeom>
          <a:noFill/>
        </p:spPr>
      </p:pic>
      <p:sp>
        <p:nvSpPr>
          <p:cNvPr id="3" name="Prostokąt 2"/>
          <p:cNvSpPr/>
          <p:nvPr/>
        </p:nvSpPr>
        <p:spPr>
          <a:xfrm>
            <a:off x="0" y="785794"/>
            <a:ext cx="4114119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pl-PL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Kaplica    św. </a:t>
            </a:r>
            <a:r>
              <a:rPr lang="pl-PL" sz="5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rocha</a:t>
            </a:r>
            <a:endParaRPr lang="pl-PL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4" name="Prostokąt 3"/>
          <p:cNvSpPr/>
          <p:nvPr/>
        </p:nvSpPr>
        <p:spPr>
          <a:xfrm>
            <a:off x="0" y="3429000"/>
            <a:ext cx="407193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l-PL" dirty="0" smtClean="0"/>
              <a:t>W 1701 r., do ukształtowanej przez gotyk i renesans bryły kościoła, została dobudowana kaplica św. Rocha. Poświęcenie kaplicy patronowi ludzi dotkniętych zarazą jest najprawdopodobniej echem dotkliwych epidemii, jakie dziesiątkowały także Paczków w XVII w. </a:t>
            </a:r>
            <a:endParaRPr lang="pl-PL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rostokąt 2"/>
          <p:cNvSpPr/>
          <p:nvPr/>
        </p:nvSpPr>
        <p:spPr>
          <a:xfrm>
            <a:off x="857224" y="142852"/>
            <a:ext cx="757242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pl-PL" sz="60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Ambona</a:t>
            </a:r>
            <a:endParaRPr lang="pl-PL" sz="60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pic>
        <p:nvPicPr>
          <p:cNvPr id="4" name="Obraz 3" descr="Bez tytułu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21" y="1357298"/>
            <a:ext cx="3643338" cy="2501891"/>
          </a:xfrm>
          <a:prstGeom prst="rect">
            <a:avLst/>
          </a:prstGeom>
        </p:spPr>
      </p:pic>
      <p:pic>
        <p:nvPicPr>
          <p:cNvPr id="5" name="Obraz 4" descr="Bez tytułu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8596" y="4071942"/>
            <a:ext cx="2066809" cy="2643230"/>
          </a:xfrm>
          <a:prstGeom prst="rect">
            <a:avLst/>
          </a:prstGeom>
        </p:spPr>
      </p:pic>
      <p:pic>
        <p:nvPicPr>
          <p:cNvPr id="6" name="Obraz 5" descr="Bez tytułu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286248" y="2285992"/>
            <a:ext cx="4453660" cy="3143272"/>
          </a:xfrm>
          <a:prstGeom prst="rect">
            <a:avLst/>
          </a:prstGeom>
        </p:spPr>
      </p:pic>
      <p:sp>
        <p:nvSpPr>
          <p:cNvPr id="8" name="pole tekstowe 7"/>
          <p:cNvSpPr txBox="1"/>
          <p:nvPr/>
        </p:nvSpPr>
        <p:spPr>
          <a:xfrm>
            <a:off x="2714612" y="5643578"/>
            <a:ext cx="607223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l-PL" sz="2000" dirty="0" smtClean="0"/>
              <a:t>Powstała w 1880 r. we wrocławskim warsztacie pana Buhla, której kosz zdobią figury czterech Ewangelistów: Jana, Mateusza, Łukasza i Jakuba.</a:t>
            </a:r>
            <a:endParaRPr lang="pl-PL" sz="20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rostokąt 2"/>
          <p:cNvSpPr/>
          <p:nvPr/>
        </p:nvSpPr>
        <p:spPr>
          <a:xfrm>
            <a:off x="2714612" y="214291"/>
            <a:ext cx="2786082" cy="58477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pl-PL" sz="3200" b="1" cap="none" spc="0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Ambona</a:t>
            </a:r>
          </a:p>
        </p:txBody>
      </p:sp>
      <p:pic>
        <p:nvPicPr>
          <p:cNvPr id="4" name="Obraz 3" descr="Bez tytułu.jpg"/>
          <p:cNvPicPr>
            <a:picLocks noChangeAspect="1"/>
          </p:cNvPicPr>
          <p:nvPr/>
        </p:nvPicPr>
        <p:blipFill>
          <a:blip r:embed="rId2" cstate="print">
            <a:lum bright="-10000" contrast="10000"/>
          </a:blip>
          <a:stretch>
            <a:fillRect/>
          </a:stretch>
        </p:blipFill>
        <p:spPr>
          <a:xfrm>
            <a:off x="285720" y="1643050"/>
            <a:ext cx="3287600" cy="4829195"/>
          </a:xfrm>
          <a:prstGeom prst="rect">
            <a:avLst/>
          </a:prstGeom>
        </p:spPr>
      </p:pic>
      <p:pic>
        <p:nvPicPr>
          <p:cNvPr id="6" name="Obraz 5" descr="Bez tytułu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29058" y="1643050"/>
            <a:ext cx="3914775" cy="4876800"/>
          </a:xfrm>
          <a:prstGeom prst="rect">
            <a:avLst/>
          </a:prstGeom>
        </p:spPr>
      </p:pic>
      <p:sp>
        <p:nvSpPr>
          <p:cNvPr id="5" name="Prostokąt 4"/>
          <p:cNvSpPr/>
          <p:nvPr/>
        </p:nvSpPr>
        <p:spPr>
          <a:xfrm>
            <a:off x="500034" y="785794"/>
            <a:ext cx="1931106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pl-PL" sz="4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Dawniej</a:t>
            </a:r>
            <a:endParaRPr lang="pl-PL" sz="4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7" name="Prostokąt 6"/>
          <p:cNvSpPr/>
          <p:nvPr/>
        </p:nvSpPr>
        <p:spPr>
          <a:xfrm>
            <a:off x="6072198" y="785794"/>
            <a:ext cx="1367682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pl-PL" sz="48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Dziś</a:t>
            </a:r>
            <a:endParaRPr lang="pl-PL" sz="48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Obraz 9" descr="Bez tytułu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8596" y="1071546"/>
            <a:ext cx="3957588" cy="5286412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1" name="Obraz 10" descr="Bez tytułu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928794" y="142852"/>
            <a:ext cx="3679852" cy="2357454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7" name="Prostokąt 6"/>
          <p:cNvSpPr/>
          <p:nvPr/>
        </p:nvSpPr>
        <p:spPr>
          <a:xfrm>
            <a:off x="5214942" y="1285860"/>
            <a:ext cx="3929058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pl-PL" sz="9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Organy</a:t>
            </a:r>
            <a:endParaRPr lang="pl-PL" sz="9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9" name="Prostokąt 8"/>
          <p:cNvSpPr/>
          <p:nvPr/>
        </p:nvSpPr>
        <p:spPr>
          <a:xfrm>
            <a:off x="4929190" y="3000372"/>
            <a:ext cx="3929058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bliqueTopRigh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pl-PL" sz="7200" b="1" cap="none" spc="0" dirty="0" smtClean="0">
                <a:ln/>
                <a:solidFill>
                  <a:schemeClr val="accent3"/>
                </a:solidFill>
                <a:effectLst/>
              </a:rPr>
              <a:t>W kościele</a:t>
            </a:r>
            <a:endParaRPr lang="pl-PL" sz="7200" b="1" cap="none" spc="0" dirty="0">
              <a:ln/>
              <a:solidFill>
                <a:schemeClr val="accent3"/>
              </a:solidFill>
              <a:effectLst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\\SBS2008\redirected$\nauczyciel060n\Pulpit\kościół.jpg"/>
          <p:cNvPicPr>
            <a:picLocks noChangeAspect="1" noChangeArrowheads="1"/>
          </p:cNvPicPr>
          <p:nvPr/>
        </p:nvPicPr>
        <p:blipFill>
          <a:blip r:embed="rId2">
            <a:lum bright="40000"/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sp>
        <p:nvSpPr>
          <p:cNvPr id="7" name="Prostokąt 6"/>
          <p:cNvSpPr/>
          <p:nvPr/>
        </p:nvSpPr>
        <p:spPr>
          <a:xfrm>
            <a:off x="285720" y="214290"/>
            <a:ext cx="7929586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pl-PL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Kościół </a:t>
            </a:r>
          </a:p>
          <a:p>
            <a:pPr algn="ctr"/>
            <a:r>
              <a:rPr lang="pl-PL" sz="54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pw</a:t>
            </a:r>
            <a:r>
              <a:rPr lang="pl-PL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. św. Jana Ewangelisty</a:t>
            </a:r>
          </a:p>
          <a:p>
            <a:pPr algn="ctr"/>
            <a:r>
              <a:rPr lang="pl-PL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w Paczkowie</a:t>
            </a:r>
            <a:endParaRPr lang="pl-PL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Nowy folder\Paczków\Zdjęcia\Paczków\Paczków  9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0"/>
            <a:ext cx="3616591" cy="5500866"/>
          </a:xfrm>
          <a:prstGeom prst="rect">
            <a:avLst/>
          </a:prstGeom>
          <a:noFill/>
        </p:spPr>
      </p:pic>
      <p:sp>
        <p:nvSpPr>
          <p:cNvPr id="6" name="Prostokąt 5"/>
          <p:cNvSpPr/>
          <p:nvPr/>
        </p:nvSpPr>
        <p:spPr>
          <a:xfrm>
            <a:off x="4071934" y="857232"/>
            <a:ext cx="4572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pl-PL" sz="2400" dirty="0" smtClean="0"/>
              <a:t>Budowa obecnego kościoła została rozpoczęta w     1361 r., natomiast poświęcenie świątyni datuje się na rok 1389.</a:t>
            </a:r>
            <a:endParaRPr lang="pl-PL" sz="2400" dirty="0"/>
          </a:p>
        </p:txBody>
      </p:sp>
      <p:pic>
        <p:nvPicPr>
          <p:cNvPr id="2051" name="Picture 3" descr="\\SBS2008\redirected$\nauczyciel060n\Pulpit\kościół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71934" y="3143248"/>
            <a:ext cx="4693289" cy="324326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rostokąt 3"/>
          <p:cNvSpPr/>
          <p:nvPr/>
        </p:nvSpPr>
        <p:spPr>
          <a:xfrm>
            <a:off x="1855265" y="357166"/>
            <a:ext cx="539750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pl-PL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Kościół z zewnątrz</a:t>
            </a:r>
            <a:endParaRPr lang="pl-PL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4098" name="Picture 2" descr="http://www.powiat.nysa.pl/files/articles/334/paczkow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1285860"/>
            <a:ext cx="3643338" cy="2531011"/>
          </a:xfrm>
          <a:prstGeom prst="chord">
            <a:avLst/>
          </a:prstGeom>
          <a:noFill/>
          <a:ln w="63500" cap="rnd" cmpd="tri">
            <a:solidFill>
              <a:schemeClr val="tx1"/>
            </a:solidFill>
            <a:bevel/>
          </a:ln>
          <a:effectLst>
            <a:outerShdw blurRad="1270000" dist="622300" dir="9780000" sx="92000" sy="92000" algn="r" rotWithShape="0">
              <a:prstClr val="black"/>
            </a:outerShdw>
          </a:effectLst>
        </p:spPr>
      </p:pic>
      <p:pic>
        <p:nvPicPr>
          <p:cNvPr id="4100" name="Picture 4" descr="http://upload.wikimedia.org/wikipedia/commons/thumb/9/97/Paczk%C3%B3w_-_Katedra.JPG/240px-Paczk%C3%B3w_-_Katedr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86446" y="1214422"/>
            <a:ext cx="3089694" cy="2786082"/>
          </a:xfrm>
          <a:prstGeom prst="wav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0" dist="342900" dir="7440000" sx="98000" sy="98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4102" name="Picture 6" descr="http://fotoforum.gazeta.pl/photo/8/qc/gg/etab/ALLsLlJjuSn6aOj1VX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472" y="4357694"/>
            <a:ext cx="2857520" cy="214314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1270000" sx="117000" sy="117000" algn="tl" rotWithShape="0">
              <a:schemeClr val="tx2">
                <a:lumMod val="75000"/>
                <a:alpha val="43000"/>
              </a:schemeClr>
            </a:outerShdw>
          </a:effectLst>
        </p:spPr>
      </p:pic>
      <p:pic>
        <p:nvPicPr>
          <p:cNvPr id="10242" name="Picture 2" descr="http://dziedzictwo.ekai.pl/_album/868,500,q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143372" y="4214818"/>
            <a:ext cx="3500462" cy="2282302"/>
          </a:xfrm>
          <a:prstGeom prst="verticalScroll">
            <a:avLst/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glow rad="228600">
              <a:schemeClr val="accent3">
                <a:satMod val="175000"/>
                <a:alpha val="40000"/>
              </a:schemeClr>
            </a:glow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rostokąt 2"/>
          <p:cNvSpPr/>
          <p:nvPr/>
        </p:nvSpPr>
        <p:spPr>
          <a:xfrm>
            <a:off x="2918063" y="285728"/>
            <a:ext cx="3276089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pl-PL" sz="32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Kościół z zewnątrz</a:t>
            </a:r>
            <a:endParaRPr lang="pl-PL" sz="32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26626" name="Picture 2" descr="Kościół Parafialny p.w. św. Jana Ewangelisty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1071546"/>
            <a:ext cx="3786182" cy="2561589"/>
          </a:xfrm>
          <a:prstGeom prst="hexagon">
            <a:avLst/>
          </a:prstGeom>
          <a:noFill/>
        </p:spPr>
      </p:pic>
      <p:pic>
        <p:nvPicPr>
          <p:cNvPr id="26628" name="Picture 4" descr="http://mw2.google.com/mw-panoramio/photos/medium/2618159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00562" y="1071546"/>
            <a:ext cx="3714776" cy="2553114"/>
          </a:xfrm>
          <a:prstGeom prst="flowChartDocument">
            <a:avLst/>
          </a:prstGeom>
          <a:noFill/>
        </p:spPr>
      </p:pic>
      <p:pic>
        <p:nvPicPr>
          <p:cNvPr id="26630" name="Picture 6" descr="http://mw2.google.com/mw-panoramio/photos/medium/689859.jpg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0034" y="3929066"/>
            <a:ext cx="3571900" cy="2678925"/>
          </a:xfrm>
          <a:prstGeom prst="flowChartAlternateProcess">
            <a:avLst/>
          </a:prstGeom>
          <a:noFill/>
        </p:spPr>
      </p:pic>
      <p:pic>
        <p:nvPicPr>
          <p:cNvPr id="26632" name="Picture 8" descr="http://mw2.google.com/mw-panoramio/photos/medium/6244935.jpg">
            <a:hlinkClick r:id="rId7"/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572000" y="3929066"/>
            <a:ext cx="3643338" cy="2732504"/>
          </a:xfrm>
          <a:prstGeom prst="flowChartDelay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Symbol zastępczy zawartości 10" descr="Bez tytułu.jpg"/>
          <p:cNvPicPr>
            <a:picLocks noGrp="1" noChangeAspect="1"/>
          </p:cNvPicPr>
          <p:nvPr>
            <p:ph sz="quarter" idx="4"/>
          </p:nvPr>
        </p:nvPicPr>
        <p:blipFill>
          <a:blip r:embed="rId2" cstate="print"/>
          <a:stretch>
            <a:fillRect/>
          </a:stretch>
        </p:blipFill>
        <p:spPr>
          <a:xfrm>
            <a:off x="428596" y="1627642"/>
            <a:ext cx="4000528" cy="486338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Prostokąt 4"/>
          <p:cNvSpPr/>
          <p:nvPr/>
        </p:nvSpPr>
        <p:spPr>
          <a:xfrm>
            <a:off x="2214546" y="0"/>
            <a:ext cx="5214974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pl-PL" sz="4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Główny Ołtarz</a:t>
            </a:r>
          </a:p>
          <a:p>
            <a:pPr algn="ctr"/>
            <a:r>
              <a:rPr lang="pl-PL" sz="4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Widok od frontu</a:t>
            </a:r>
            <a:endParaRPr lang="pl-PL" sz="4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7" name="pole tekstowe 6"/>
          <p:cNvSpPr txBox="1"/>
          <p:nvPr/>
        </p:nvSpPr>
        <p:spPr>
          <a:xfrm>
            <a:off x="4786314" y="2000240"/>
            <a:ext cx="4071966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l-PL" sz="2800" dirty="0" smtClean="0"/>
              <a:t>Pierwszy ołtarz kościoła św. Jana Ewangelisty –    św. Anny, fundacji Mikołaja   i Anny Kolerów </a:t>
            </a:r>
          </a:p>
          <a:p>
            <a:pPr algn="just"/>
            <a:r>
              <a:rPr lang="pl-PL" sz="2800" dirty="0" smtClean="0"/>
              <a:t>z Paczkowa wzmiankują dokumenty w 1360 r.,        a z 1382 r. pochodzi przekaz o ufundowaniu lampy przed ołtarzem głównym. </a:t>
            </a:r>
            <a:endParaRPr lang="pl-PL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Obraz 6" descr="IMG_5567.JPG"/>
          <p:cNvPicPr>
            <a:picLocks noChangeAspect="1"/>
          </p:cNvPicPr>
          <p:nvPr/>
        </p:nvPicPr>
        <p:blipFill>
          <a:blip r:embed="rId2" cstate="print">
            <a:lum bright="20000" contrast="30000"/>
          </a:blip>
          <a:stretch>
            <a:fillRect/>
          </a:stretch>
        </p:blipFill>
        <p:spPr>
          <a:xfrm rot="5400000">
            <a:off x="-142908" y="1500174"/>
            <a:ext cx="5143536" cy="385765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Obraz 7" descr="IMG_5552.JPG"/>
          <p:cNvPicPr>
            <a:picLocks noChangeAspect="1"/>
          </p:cNvPicPr>
          <p:nvPr/>
        </p:nvPicPr>
        <p:blipFill>
          <a:blip r:embed="rId3" cstate="print">
            <a:lum bright="20000" contrast="30000"/>
          </a:blip>
          <a:stretch>
            <a:fillRect/>
          </a:stretch>
        </p:blipFill>
        <p:spPr>
          <a:xfrm>
            <a:off x="4714876" y="1857364"/>
            <a:ext cx="4191030" cy="314327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Symbol zastępczy zawartości 8" descr="Bez tytułu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214282" y="2357430"/>
            <a:ext cx="4357686" cy="37147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Prostokąt 6"/>
          <p:cNvSpPr/>
          <p:nvPr/>
        </p:nvSpPr>
        <p:spPr>
          <a:xfrm>
            <a:off x="2357422" y="357166"/>
            <a:ext cx="453162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pl-PL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Widok kościoła</a:t>
            </a:r>
            <a:endParaRPr lang="pl-PL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8" name="Prostokąt 7"/>
          <p:cNvSpPr/>
          <p:nvPr/>
        </p:nvSpPr>
        <p:spPr>
          <a:xfrm>
            <a:off x="6143636" y="1428736"/>
            <a:ext cx="1213794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pl-PL" sz="48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Dziś</a:t>
            </a:r>
            <a:endParaRPr lang="pl-PL" sz="48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10" name="Prostokąt 9"/>
          <p:cNvSpPr/>
          <p:nvPr/>
        </p:nvSpPr>
        <p:spPr>
          <a:xfrm>
            <a:off x="1000100" y="1357298"/>
            <a:ext cx="253890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pl-PL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Dawniej</a:t>
            </a:r>
            <a:endParaRPr lang="pl-PL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11" name="Prostokąt 10"/>
          <p:cNvSpPr/>
          <p:nvPr/>
        </p:nvSpPr>
        <p:spPr>
          <a:xfrm>
            <a:off x="4643438" y="1428736"/>
            <a:ext cx="35458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pl-PL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i</a:t>
            </a:r>
            <a:endParaRPr lang="pl-PL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pic>
        <p:nvPicPr>
          <p:cNvPr id="8194" name="Picture 2" descr="\\SBS2008\redirected$\nauczyciel060n\Pulpit\ołtarz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14942" y="2357429"/>
            <a:ext cx="3214710" cy="40046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l-PL" b="1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Goudy Stout" pitchFamily="18" charset="0"/>
              </a:rPr>
              <a:t>Ołtarze boczne</a:t>
            </a:r>
            <a:endParaRPr lang="pl-PL" b="1" dirty="0">
              <a:solidFill>
                <a:schemeClr val="accent6">
                  <a:lumMod val="60000"/>
                  <a:lumOff val="40000"/>
                </a:schemeClr>
              </a:solidFill>
              <a:latin typeface="Goudy Stout" pitchFamily="18" charset="0"/>
            </a:endParaRPr>
          </a:p>
        </p:txBody>
      </p:sp>
      <p:pic>
        <p:nvPicPr>
          <p:cNvPr id="1028" name="Picture 4" descr="\\SBS2008\redirected$\nauczyciel060n\Pulpit\ołtatz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96032" y="1785926"/>
            <a:ext cx="3211539" cy="4090982"/>
          </a:xfrm>
          <a:prstGeom prst="rect">
            <a:avLst/>
          </a:prstGeom>
          <a:noFill/>
        </p:spPr>
      </p:pic>
      <p:pic>
        <p:nvPicPr>
          <p:cNvPr id="1029" name="Picture 5" descr="\\SBS2008\redirected$\nauczyciel060n\Pulpit\ołtarz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10" y="1785926"/>
            <a:ext cx="3214710" cy="4081421"/>
          </a:xfrm>
          <a:prstGeom prst="rect">
            <a:avLst/>
          </a:prstGeom>
          <a:noFill/>
        </p:spPr>
      </p:pic>
      <p:sp>
        <p:nvSpPr>
          <p:cNvPr id="10" name="pole tekstowe 9"/>
          <p:cNvSpPr txBox="1"/>
          <p:nvPr/>
        </p:nvSpPr>
        <p:spPr>
          <a:xfrm>
            <a:off x="6072198" y="6027003"/>
            <a:ext cx="264320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 smtClean="0"/>
              <a:t>Ołtarz Najświętszego Serca Pana Jezusa</a:t>
            </a:r>
          </a:p>
          <a:p>
            <a:endParaRPr lang="pl-PL" sz="1200" dirty="0"/>
          </a:p>
        </p:txBody>
      </p:sp>
      <p:sp>
        <p:nvSpPr>
          <p:cNvPr id="11" name="Prostokąt 10"/>
          <p:cNvSpPr/>
          <p:nvPr/>
        </p:nvSpPr>
        <p:spPr>
          <a:xfrm>
            <a:off x="857224" y="6000768"/>
            <a:ext cx="264320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dirty="0" smtClean="0"/>
              <a:t>Ołtarz Zwiastowania Najświętszej Maryi Panny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337</Words>
  <Application>Microsoft Office PowerPoint</Application>
  <PresentationFormat>Pokaz na ekranie (4:3)</PresentationFormat>
  <Paragraphs>36</Paragraphs>
  <Slides>18</Slides>
  <Notes>0</Notes>
  <HiddenSlides>0</HiddenSlides>
  <MMClips>0</MMClips>
  <ScaleCrop>false</ScaleCrop>
  <HeadingPairs>
    <vt:vector size="4" baseType="variant">
      <vt:variant>
        <vt:lpstr>Motyw</vt:lpstr>
      </vt:variant>
      <vt:variant>
        <vt:i4>1</vt:i4>
      </vt:variant>
      <vt:variant>
        <vt:lpstr>Tytuły slajdów</vt:lpstr>
      </vt:variant>
      <vt:variant>
        <vt:i4>18</vt:i4>
      </vt:variant>
    </vt:vector>
  </HeadingPairs>
  <TitlesOfParts>
    <vt:vector size="19" baseType="lpstr">
      <vt:lpstr>Motyw pakietu Office</vt:lpstr>
      <vt:lpstr>Slajd 1</vt:lpstr>
      <vt:lpstr>Slajd 2</vt:lpstr>
      <vt:lpstr>Slajd 3</vt:lpstr>
      <vt:lpstr>Slajd 4</vt:lpstr>
      <vt:lpstr>Slajd 5</vt:lpstr>
      <vt:lpstr>Slajd 6</vt:lpstr>
      <vt:lpstr>Slajd 7</vt:lpstr>
      <vt:lpstr>Slajd 8</vt:lpstr>
      <vt:lpstr>Ołtarze boczne</vt:lpstr>
      <vt:lpstr>Ołtarze boczne za filarem lewym i prawym </vt:lpstr>
      <vt:lpstr>Slajd 11</vt:lpstr>
      <vt:lpstr>Slajd 12</vt:lpstr>
      <vt:lpstr>Slajd 13</vt:lpstr>
      <vt:lpstr>Slajd 14</vt:lpstr>
      <vt:lpstr>Slajd 15</vt:lpstr>
      <vt:lpstr>Slajd 16</vt:lpstr>
      <vt:lpstr>Slajd 17</vt:lpstr>
      <vt:lpstr>Slajd 18</vt:lpstr>
    </vt:vector>
  </TitlesOfParts>
  <Company>Ministrerstwo Edukacji Narodowej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Slajd 1</dc:title>
  <dc:creator>nauczyciel061n</dc:creator>
  <cp:lastModifiedBy>nauczyciel061n</cp:lastModifiedBy>
  <cp:revision>1</cp:revision>
  <dcterms:created xsi:type="dcterms:W3CDTF">2010-05-04T13:28:36Z</dcterms:created>
  <dcterms:modified xsi:type="dcterms:W3CDTF">2010-05-04T13:29:04Z</dcterms:modified>
</cp:coreProperties>
</file>